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58" r:id="rId4"/>
    <p:sldId id="259" r:id="rId5"/>
    <p:sldId id="260" r:id="rId6"/>
    <p:sldId id="261" r:id="rId7"/>
    <p:sldId id="289" r:id="rId8"/>
    <p:sldId id="262" r:id="rId9"/>
    <p:sldId id="287" r:id="rId10"/>
    <p:sldId id="288" r:id="rId11"/>
    <p:sldId id="263" r:id="rId12"/>
    <p:sldId id="264" r:id="rId13"/>
    <p:sldId id="291" r:id="rId14"/>
    <p:sldId id="265" r:id="rId15"/>
    <p:sldId id="266" r:id="rId16"/>
    <p:sldId id="267" r:id="rId17"/>
    <p:sldId id="292" r:id="rId18"/>
    <p:sldId id="268" r:id="rId19"/>
    <p:sldId id="269" r:id="rId20"/>
    <p:sldId id="270" r:id="rId21"/>
    <p:sldId id="271" r:id="rId22"/>
    <p:sldId id="272" r:id="rId23"/>
    <p:sldId id="293" r:id="rId24"/>
    <p:sldId id="273" r:id="rId25"/>
    <p:sldId id="294" r:id="rId26"/>
    <p:sldId id="274" r:id="rId27"/>
    <p:sldId id="275" r:id="rId28"/>
    <p:sldId id="276" r:id="rId29"/>
    <p:sldId id="295" r:id="rId30"/>
    <p:sldId id="277" r:id="rId31"/>
    <p:sldId id="278" r:id="rId32"/>
    <p:sldId id="296" r:id="rId33"/>
    <p:sldId id="279" r:id="rId34"/>
    <p:sldId id="297" r:id="rId35"/>
    <p:sldId id="298" r:id="rId36"/>
    <p:sldId id="301" r:id="rId37"/>
    <p:sldId id="300" r:id="rId38"/>
    <p:sldId id="299" r:id="rId39"/>
    <p:sldId id="280" r:id="rId40"/>
    <p:sldId id="302" r:id="rId41"/>
    <p:sldId id="281" r:id="rId42"/>
    <p:sldId id="282" r:id="rId43"/>
    <p:sldId id="283" r:id="rId44"/>
    <p:sldId id="284" r:id="rId45"/>
    <p:sldId id="285" r:id="rId46"/>
    <p:sldId id="286" r:id="rId47"/>
    <p:sldId id="303" r:id="rId48"/>
    <p:sldId id="304" r:id="rId49"/>
    <p:sldId id="305" r:id="rId50"/>
    <p:sldId id="306" r:id="rId5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D452EF-9328-4A70-B7FF-3C06269E906D}" v="1413" dt="2021-05-05T12:56:22.2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88" d="100"/>
          <a:sy n="88" d="100"/>
        </p:scale>
        <p:origin x="31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de-D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18.05.2022</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18.05.2022</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de-D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18.05.2022</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18.05.2022</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de-D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de-DE" smtClean="0"/>
              <a:t>18.05.2022</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5" name="Espace réservé de la date 4"/>
          <p:cNvSpPr>
            <a:spLocks noGrp="1"/>
          </p:cNvSpPr>
          <p:nvPr>
            <p:ph type="dt" sz="half" idx="10"/>
          </p:nvPr>
        </p:nvSpPr>
        <p:spPr/>
        <p:txBody>
          <a:bodyPr/>
          <a:lstStyle/>
          <a:p>
            <a:fld id="{638941B0-F4D5-4460-BCAD-F7E2B41A8257}" type="datetimeFigureOut">
              <a:rPr lang="de-DE" smtClean="0"/>
              <a:t>18.05.2022</a:t>
            </a:fld>
            <a:endParaRPr lang="de-DE"/>
          </a:p>
        </p:txBody>
      </p:sp>
      <p:sp>
        <p:nvSpPr>
          <p:cNvPr id="6" name="Espace réservé du pied de page 5"/>
          <p:cNvSpPr>
            <a:spLocks noGrp="1"/>
          </p:cNvSpPr>
          <p:nvPr>
            <p:ph type="ftr" sz="quarter" idx="11"/>
          </p:nvPr>
        </p:nvSpPr>
        <p:spPr/>
        <p:txBody>
          <a:bodyPr/>
          <a:lstStyle/>
          <a:p>
            <a:endParaRPr lang="de-DE"/>
          </a:p>
        </p:txBody>
      </p:sp>
      <p:sp>
        <p:nvSpPr>
          <p:cNvPr id="7" name="Espace réservé du numéro de diapositive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de-D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7" name="Espace réservé de la date 6"/>
          <p:cNvSpPr>
            <a:spLocks noGrp="1"/>
          </p:cNvSpPr>
          <p:nvPr>
            <p:ph type="dt" sz="half" idx="10"/>
          </p:nvPr>
        </p:nvSpPr>
        <p:spPr/>
        <p:txBody>
          <a:bodyPr/>
          <a:lstStyle/>
          <a:p>
            <a:fld id="{638941B0-F4D5-4460-BCAD-F7E2B41A8257}" type="datetimeFigureOut">
              <a:rPr lang="de-DE" smtClean="0"/>
              <a:t>18.05.2022</a:t>
            </a:fld>
            <a:endParaRPr lang="de-DE"/>
          </a:p>
        </p:txBody>
      </p:sp>
      <p:sp>
        <p:nvSpPr>
          <p:cNvPr id="8" name="Espace réservé du pied de page 7"/>
          <p:cNvSpPr>
            <a:spLocks noGrp="1"/>
          </p:cNvSpPr>
          <p:nvPr>
            <p:ph type="ftr" sz="quarter" idx="11"/>
          </p:nvPr>
        </p:nvSpPr>
        <p:spPr/>
        <p:txBody>
          <a:bodyPr/>
          <a:lstStyle/>
          <a:p>
            <a:endParaRPr lang="de-DE"/>
          </a:p>
        </p:txBody>
      </p:sp>
      <p:sp>
        <p:nvSpPr>
          <p:cNvPr id="9" name="Espace réservé du numéro de diapositive 8"/>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e la date 2"/>
          <p:cNvSpPr>
            <a:spLocks noGrp="1"/>
          </p:cNvSpPr>
          <p:nvPr>
            <p:ph type="dt" sz="half" idx="10"/>
          </p:nvPr>
        </p:nvSpPr>
        <p:spPr/>
        <p:txBody>
          <a:bodyPr/>
          <a:lstStyle/>
          <a:p>
            <a:fld id="{638941B0-F4D5-4460-BCAD-F7E2B41A8257}" type="datetimeFigureOut">
              <a:rPr lang="de-DE" smtClean="0"/>
              <a:t>18.05.2022</a:t>
            </a:fld>
            <a:endParaRPr lang="de-DE"/>
          </a:p>
        </p:txBody>
      </p:sp>
      <p:sp>
        <p:nvSpPr>
          <p:cNvPr id="4" name="Espace réservé du pied de page 3"/>
          <p:cNvSpPr>
            <a:spLocks noGrp="1"/>
          </p:cNvSpPr>
          <p:nvPr>
            <p:ph type="ftr" sz="quarter" idx="11"/>
          </p:nvPr>
        </p:nvSpPr>
        <p:spPr/>
        <p:txBody>
          <a:bodyPr/>
          <a:lstStyle/>
          <a:p>
            <a:endParaRPr lang="de-DE"/>
          </a:p>
        </p:txBody>
      </p:sp>
      <p:sp>
        <p:nvSpPr>
          <p:cNvPr id="5" name="Espace réservé du numéro de diapositive 4"/>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de-DE" smtClean="0"/>
              <a:t>18.05.2022</a:t>
            </a:fld>
            <a:endParaRPr lang="de-DE"/>
          </a:p>
        </p:txBody>
      </p:sp>
      <p:sp>
        <p:nvSpPr>
          <p:cNvPr id="3" name="Espace réservé du pied de page 2"/>
          <p:cNvSpPr>
            <a:spLocks noGrp="1"/>
          </p:cNvSpPr>
          <p:nvPr>
            <p:ph type="ftr" sz="quarter" idx="11"/>
          </p:nvPr>
        </p:nvSpPr>
        <p:spPr/>
        <p:txBody>
          <a:bodyPr/>
          <a:lstStyle/>
          <a:p>
            <a:endParaRPr lang="de-DE"/>
          </a:p>
        </p:txBody>
      </p:sp>
      <p:sp>
        <p:nvSpPr>
          <p:cNvPr id="4" name="Espace réservé du numéro de diapositive 3"/>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de-D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de-DE" smtClean="0"/>
              <a:t>18.05.2022</a:t>
            </a:fld>
            <a:endParaRPr lang="de-DE"/>
          </a:p>
        </p:txBody>
      </p:sp>
      <p:sp>
        <p:nvSpPr>
          <p:cNvPr id="6" name="Espace réservé du pied de page 5"/>
          <p:cNvSpPr>
            <a:spLocks noGrp="1"/>
          </p:cNvSpPr>
          <p:nvPr>
            <p:ph type="ftr" sz="quarter" idx="11"/>
          </p:nvPr>
        </p:nvSpPr>
        <p:spPr/>
        <p:txBody>
          <a:bodyPr/>
          <a:lstStyle/>
          <a:p>
            <a:endParaRPr lang="de-DE"/>
          </a:p>
        </p:txBody>
      </p:sp>
      <p:sp>
        <p:nvSpPr>
          <p:cNvPr id="7" name="Espace réservé du numéro de diapositive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de-D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de-DE" smtClean="0"/>
              <a:t>18.05.2022</a:t>
            </a:fld>
            <a:endParaRPr lang="de-DE"/>
          </a:p>
        </p:txBody>
      </p:sp>
      <p:sp>
        <p:nvSpPr>
          <p:cNvPr id="6" name="Espace réservé du pied de page 5"/>
          <p:cNvSpPr>
            <a:spLocks noGrp="1"/>
          </p:cNvSpPr>
          <p:nvPr>
            <p:ph type="ftr" sz="quarter" idx="11"/>
          </p:nvPr>
        </p:nvSpPr>
        <p:spPr/>
        <p:txBody>
          <a:bodyPr/>
          <a:lstStyle/>
          <a:p>
            <a:endParaRPr lang="de-DE"/>
          </a:p>
        </p:txBody>
      </p:sp>
      <p:sp>
        <p:nvSpPr>
          <p:cNvPr id="7" name="Espace réservé du numéro de diapositive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de-D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1B0-F4D5-4460-BCAD-F7E2B41A8257}" type="datetimeFigureOut">
              <a:rPr lang="de-DE" smtClean="0"/>
              <a:t>18.05.2022</a:t>
            </a:fld>
            <a:endParaRPr lang="de-D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CCC6-2BE5-4E42-96A4-D1E8E81A3D8E}" type="slidenum">
              <a:rPr lang="de-DE" smtClean="0"/>
              <a:t>‹N°›</a:t>
            </a:fld>
            <a:endParaRPr lang="de-DE"/>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de-DE" dirty="0" err="1">
                <a:cs typeface="Calibri Light"/>
              </a:rPr>
              <a:t>Bilan</a:t>
            </a:r>
            <a:r>
              <a:rPr lang="de-DE" dirty="0">
                <a:cs typeface="Calibri Light"/>
              </a:rPr>
              <a:t> PPO</a:t>
            </a:r>
            <a:endParaRPr lang="de-DE" dirty="0"/>
          </a:p>
        </p:txBody>
      </p:sp>
      <p:sp>
        <p:nvSpPr>
          <p:cNvPr id="3" name="Sous-titre 2"/>
          <p:cNvSpPr>
            <a:spLocks noGrp="1"/>
          </p:cNvSpPr>
          <p:nvPr>
            <p:ph type="subTitle" idx="1"/>
          </p:nvPr>
        </p:nvSpPr>
        <p:spPr/>
        <p:txBody>
          <a:bodyPr vert="horz" lIns="91440" tIns="45720" rIns="91440" bIns="45720" rtlCol="0" anchor="t">
            <a:normAutofit/>
          </a:bodyPr>
          <a:lstStyle/>
          <a:p>
            <a:r>
              <a:rPr lang="de-DE" dirty="0">
                <a:cs typeface="Calibri"/>
              </a:rPr>
              <a:t>Par </a:t>
            </a:r>
            <a:endParaRPr lang="de-DE" dirty="0"/>
          </a:p>
        </p:txBody>
      </p:sp>
    </p:spTree>
    <p:extLst>
      <p:ext uri="{BB962C8B-B14F-4D97-AF65-F5344CB8AC3E}">
        <p14:creationId xmlns:p14="http://schemas.microsoft.com/office/powerpoint/2010/main" val="378408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ea typeface="+mj-lt"/>
                <a:cs typeface="+mj-lt"/>
              </a:rPr>
              <a:t>Code R.I.A.S.E.C (Signification)</a:t>
            </a:r>
            <a:endParaRPr lang="fr-FR"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vert="horz" lIns="91440" tIns="45720" rIns="91440" bIns="45720" rtlCol="0" anchor="t">
            <a:normAutofit/>
          </a:bodyPr>
          <a:lstStyle/>
          <a:p>
            <a:pPr marL="0" indent="0">
              <a:buNone/>
            </a:pPr>
            <a:endParaRPr lang="fr-FR">
              <a:cs typeface="Calibri" panose="020F0502020204030204"/>
            </a:endParaRPr>
          </a:p>
          <a:p>
            <a:pPr marL="0" indent="0">
              <a:buNone/>
            </a:pPr>
            <a:endParaRPr lang="fr-FR" dirty="0">
              <a:cs typeface="Calibri" panose="020F0502020204030204"/>
            </a:endParaRPr>
          </a:p>
        </p:txBody>
      </p:sp>
    </p:spTree>
    <p:extLst>
      <p:ext uri="{BB962C8B-B14F-4D97-AF65-F5344CB8AC3E}">
        <p14:creationId xmlns:p14="http://schemas.microsoft.com/office/powerpoint/2010/main" val="343397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cs typeface="Calibri Light"/>
              </a:rPr>
              <a:t>Métiers ayant des similitudes avec mon code</a:t>
            </a:r>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443950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cs typeface="Calibri Light"/>
              </a:rPr>
              <a:t>En quoi mon code me ressemble</a:t>
            </a:r>
            <a:endParaRPr lang="fr-FR"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652480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6007BF-03BD-4124-8A0B-3CAC79CFFF28}"/>
              </a:ext>
            </a:extLst>
          </p:cNvPr>
          <p:cNvSpPr>
            <a:spLocks noGrp="1"/>
          </p:cNvSpPr>
          <p:nvPr>
            <p:ph type="ctrTitle"/>
          </p:nvPr>
        </p:nvSpPr>
        <p:spPr/>
        <p:txBody>
          <a:bodyPr/>
          <a:lstStyle/>
          <a:p>
            <a:r>
              <a:rPr lang="fr-FR" b="1" dirty="0">
                <a:cs typeface="Calibri Light"/>
              </a:rPr>
              <a:t>Budget appartement</a:t>
            </a:r>
            <a:endParaRPr lang="fr-FR" b="1" dirty="0"/>
          </a:p>
        </p:txBody>
      </p:sp>
      <p:sp>
        <p:nvSpPr>
          <p:cNvPr id="3" name="Sous-titre 2">
            <a:extLst>
              <a:ext uri="{FF2B5EF4-FFF2-40B4-BE49-F238E27FC236}">
                <a16:creationId xmlns:a16="http://schemas.microsoft.com/office/drawing/2014/main" id="{23DC5ED7-FA25-4976-90BF-7A46E65464FB}"/>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69983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ea typeface="+mj-lt"/>
                <a:cs typeface="+mj-lt"/>
              </a:rPr>
              <a:t>Avantages de se trouver un appartement</a:t>
            </a:r>
            <a:endParaRPr lang="fr-FR"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382441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ea typeface="+mj-lt"/>
                <a:cs typeface="+mj-lt"/>
              </a:rPr>
              <a:t>Désavantages de partir tôt</a:t>
            </a:r>
            <a:endParaRPr lang="fr-FR"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939543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cs typeface="Calibri Light"/>
              </a:rPr>
              <a:t>Si j'avais le choix...</a:t>
            </a:r>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159566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CB4A01-9346-4D8C-B875-B8109BE0F055}"/>
              </a:ext>
            </a:extLst>
          </p:cNvPr>
          <p:cNvSpPr>
            <a:spLocks noGrp="1"/>
          </p:cNvSpPr>
          <p:nvPr>
            <p:ph type="ctrTitle"/>
          </p:nvPr>
        </p:nvSpPr>
        <p:spPr/>
        <p:txBody>
          <a:bodyPr/>
          <a:lstStyle/>
          <a:p>
            <a:r>
              <a:rPr lang="fr-FR" b="1" dirty="0">
                <a:ea typeface="+mj-lt"/>
                <a:cs typeface="+mj-lt"/>
              </a:rPr>
              <a:t>CV/entrevue</a:t>
            </a:r>
            <a:endParaRPr lang="fr-FR" dirty="0"/>
          </a:p>
        </p:txBody>
      </p:sp>
      <p:sp>
        <p:nvSpPr>
          <p:cNvPr id="3" name="Sous-titre 2">
            <a:extLst>
              <a:ext uri="{FF2B5EF4-FFF2-40B4-BE49-F238E27FC236}">
                <a16:creationId xmlns:a16="http://schemas.microsoft.com/office/drawing/2014/main" id="{E8CE381A-B43D-4BCA-8013-E39F3871D507}"/>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4263750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ea typeface="+mj-lt"/>
                <a:cs typeface="+mj-lt"/>
              </a:rPr>
              <a:t>Pourquoi un CV doit-il être propre et sans faute?</a:t>
            </a:r>
            <a:endParaRPr lang="fr-FR"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79416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ea typeface="+mj-lt"/>
                <a:cs typeface="+mj-lt"/>
              </a:rPr>
              <a:t>Comment peux-tu faire, aujourd’hui,  pour enrichir ton CV?</a:t>
            </a:r>
            <a:endParaRPr lang="fr-FR"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83386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6CBB0A-3598-4724-89C2-C233B970DB17}"/>
              </a:ext>
            </a:extLst>
          </p:cNvPr>
          <p:cNvSpPr>
            <a:spLocks noGrp="1"/>
          </p:cNvSpPr>
          <p:nvPr>
            <p:ph type="ctrTitle"/>
          </p:nvPr>
        </p:nvSpPr>
        <p:spPr/>
        <p:txBody>
          <a:bodyPr/>
          <a:lstStyle/>
          <a:p>
            <a:r>
              <a:rPr lang="fr-FR" b="1" dirty="0">
                <a:cs typeface="Calibri Light"/>
              </a:rPr>
              <a:t>Connaissance de soi</a:t>
            </a:r>
            <a:endParaRPr lang="fr-FR" dirty="0"/>
          </a:p>
        </p:txBody>
      </p:sp>
      <p:sp>
        <p:nvSpPr>
          <p:cNvPr id="3" name="Sous-titre 2">
            <a:extLst>
              <a:ext uri="{FF2B5EF4-FFF2-40B4-BE49-F238E27FC236}">
                <a16:creationId xmlns:a16="http://schemas.microsoft.com/office/drawing/2014/main" id="{3BBCBD0E-77AC-4520-8CF9-73D9CD4D2AD2}"/>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85957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ea typeface="+mj-lt"/>
                <a:cs typeface="+mj-lt"/>
              </a:rPr>
              <a:t>3 éléments important lors d’une entrevue?</a:t>
            </a:r>
            <a:endParaRPr lang="fr-FR"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312971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i="1" dirty="0">
                <a:ea typeface="+mj-lt"/>
                <a:cs typeface="+mj-lt"/>
              </a:rPr>
              <a:t>QUESTION 1:</a:t>
            </a:r>
            <a:r>
              <a:rPr lang="fr-FR" b="1" dirty="0">
                <a:ea typeface="+mj-lt"/>
                <a:cs typeface="+mj-lt"/>
              </a:rPr>
              <a:t>  Pourquoi devrais-je te choisir toi comme employé(e)?</a:t>
            </a:r>
            <a:endParaRPr lang="fr-FR"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043310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i="1" dirty="0">
                <a:cs typeface="Calibri Light"/>
              </a:rPr>
              <a:t>QUESTION 2</a:t>
            </a:r>
            <a:r>
              <a:rPr lang="fr-FR" b="1" dirty="0">
                <a:cs typeface="Calibri Light"/>
              </a:rPr>
              <a:t>:</a:t>
            </a:r>
            <a:r>
              <a:rPr lang="fr-FR" b="1" dirty="0">
                <a:ea typeface="+mj-lt"/>
                <a:cs typeface="+mj-lt"/>
              </a:rPr>
              <a:t> Quel est ton principal défaut et que comptes-tu faire pour l’améliorer?</a:t>
            </a:r>
            <a:endParaRPr lang="fr-FR"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175828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963DA4-DD79-46D9-AC08-B2E711C363CB}"/>
              </a:ext>
            </a:extLst>
          </p:cNvPr>
          <p:cNvSpPr>
            <a:spLocks noGrp="1"/>
          </p:cNvSpPr>
          <p:nvPr>
            <p:ph type="ctrTitle"/>
          </p:nvPr>
        </p:nvSpPr>
        <p:spPr/>
        <p:txBody>
          <a:bodyPr/>
          <a:lstStyle/>
          <a:p>
            <a:r>
              <a:rPr lang="fr-FR" b="1" dirty="0">
                <a:cs typeface="Calibri Light"/>
              </a:rPr>
              <a:t>Publicité</a:t>
            </a:r>
            <a:endParaRPr lang="fr-FR" b="1" dirty="0"/>
          </a:p>
        </p:txBody>
      </p:sp>
      <p:sp>
        <p:nvSpPr>
          <p:cNvPr id="3" name="Sous-titre 2">
            <a:extLst>
              <a:ext uri="{FF2B5EF4-FFF2-40B4-BE49-F238E27FC236}">
                <a16:creationId xmlns:a16="http://schemas.microsoft.com/office/drawing/2014/main" id="{0E397CB6-681B-4FFA-9F32-C1D14679F8D6}"/>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752044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ea typeface="+mj-lt"/>
                <a:cs typeface="+mj-lt"/>
              </a:rPr>
              <a:t>Qu’est-ce qui fait qu’une publicité est meilleure qu’une autre? </a:t>
            </a:r>
            <a:r>
              <a:rPr lang="fr-FR" b="1" dirty="0" smtClean="0">
                <a:ea typeface="+mj-lt"/>
                <a:cs typeface="+mj-lt"/>
              </a:rPr>
              <a:t>(4)</a:t>
            </a:r>
            <a:endParaRPr lang="fr-FR"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16911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467EDB-F6D1-4152-93EC-536526443A72}"/>
              </a:ext>
            </a:extLst>
          </p:cNvPr>
          <p:cNvSpPr>
            <a:spLocks noGrp="1"/>
          </p:cNvSpPr>
          <p:nvPr>
            <p:ph type="ctrTitle"/>
          </p:nvPr>
        </p:nvSpPr>
        <p:spPr/>
        <p:txBody>
          <a:bodyPr/>
          <a:lstStyle/>
          <a:p>
            <a:r>
              <a:rPr lang="fr-FR" b="1" dirty="0">
                <a:ea typeface="+mj-lt"/>
                <a:cs typeface="+mj-lt"/>
              </a:rPr>
              <a:t>Ma future maison</a:t>
            </a:r>
            <a:endParaRPr lang="fr-FR" dirty="0"/>
          </a:p>
        </p:txBody>
      </p:sp>
      <p:sp>
        <p:nvSpPr>
          <p:cNvPr id="3" name="Sous-titre 2">
            <a:extLst>
              <a:ext uri="{FF2B5EF4-FFF2-40B4-BE49-F238E27FC236}">
                <a16:creationId xmlns:a16="http://schemas.microsoft.com/office/drawing/2014/main" id="{B474D804-BE1E-472D-9C4A-14E7249F65DC}"/>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037129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ea typeface="+mj-lt"/>
                <a:cs typeface="+mj-lt"/>
              </a:rPr>
              <a:t>Qu’est-ce qui est important de faire avant de s’acheter une maison?</a:t>
            </a:r>
            <a:endParaRPr lang="fr-FR"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74402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latin typeface="Calibri Light"/>
                <a:cs typeface="Calibri Light"/>
              </a:rPr>
              <a:t>Avantages d'être propriétaire (3)</a:t>
            </a:r>
            <a:endParaRPr lang="fr-FR" dirty="0">
              <a:latin typeface="Calibri Light"/>
              <a:cs typeface="Calibri Light"/>
            </a:endParaRPr>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400735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cs typeface="Calibri Light"/>
              </a:rPr>
              <a:t>Inconvénients d'être propriétaire (3)</a:t>
            </a:r>
            <a:endParaRPr lang="fr-FR"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497693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116E56-5D53-4E35-88C4-9754275E39E9}"/>
              </a:ext>
            </a:extLst>
          </p:cNvPr>
          <p:cNvSpPr>
            <a:spLocks noGrp="1"/>
          </p:cNvSpPr>
          <p:nvPr>
            <p:ph type="ctrTitle"/>
          </p:nvPr>
        </p:nvSpPr>
        <p:spPr/>
        <p:txBody>
          <a:bodyPr/>
          <a:lstStyle/>
          <a:p>
            <a:r>
              <a:rPr lang="fr-FR" b="1" dirty="0">
                <a:cs typeface="Calibri Light"/>
              </a:rPr>
              <a:t>Carte de crédit</a:t>
            </a:r>
          </a:p>
        </p:txBody>
      </p:sp>
      <p:sp>
        <p:nvSpPr>
          <p:cNvPr id="3" name="Sous-titre 2">
            <a:extLst>
              <a:ext uri="{FF2B5EF4-FFF2-40B4-BE49-F238E27FC236}">
                <a16:creationId xmlns:a16="http://schemas.microsoft.com/office/drawing/2014/main" id="{68E7A8EF-8084-4C6B-B34A-10AF4DDE1DDB}"/>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682041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C3336B-77A9-44C9-AEB1-C26ECC780FD1}"/>
              </a:ext>
            </a:extLst>
          </p:cNvPr>
          <p:cNvSpPr>
            <a:spLocks noGrp="1"/>
          </p:cNvSpPr>
          <p:nvPr>
            <p:ph type="title"/>
          </p:nvPr>
        </p:nvSpPr>
        <p:spPr/>
        <p:txBody>
          <a:bodyPr/>
          <a:lstStyle/>
          <a:p>
            <a:r>
              <a:rPr lang="fr-FR" dirty="0">
                <a:ea typeface="+mj-lt"/>
                <a:cs typeface="+mj-lt"/>
              </a:rPr>
              <a:t>Mes valeurs</a:t>
            </a:r>
            <a:endParaRPr lang="fr-FR" dirty="0"/>
          </a:p>
        </p:txBody>
      </p:sp>
      <p:sp>
        <p:nvSpPr>
          <p:cNvPr id="3" name="Espace réservé du contenu 2">
            <a:extLst>
              <a:ext uri="{FF2B5EF4-FFF2-40B4-BE49-F238E27FC236}">
                <a16:creationId xmlns:a16="http://schemas.microsoft.com/office/drawing/2014/main" id="{4EFB9B84-FF20-43EE-8896-5FFB23119CB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799933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latin typeface="Calibri Light"/>
                <a:cs typeface="Calibri Light"/>
              </a:rPr>
              <a:t>Avantages d'avoir une carte de crédit (3)</a:t>
            </a:r>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973010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a:xfrm>
            <a:off x="838200" y="365125"/>
            <a:ext cx="10515600" cy="1339940"/>
          </a:xfrm>
        </p:spPr>
        <p:txBody>
          <a:bodyPr/>
          <a:lstStyle/>
          <a:p>
            <a:r>
              <a:rPr lang="fr-FR" b="1" dirty="0">
                <a:cs typeface="Calibri Light"/>
              </a:rPr>
              <a:t>Inconvénients d'avoir une carte de crédit (3)</a:t>
            </a:r>
            <a:endParaRPr lang="fr-FR" dirty="0">
              <a:ea typeface="+mj-lt"/>
              <a:cs typeface="+mj-lt"/>
            </a:endParaRPr>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674344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D4AA26-3BF3-4F58-B96A-559B755515D7}"/>
              </a:ext>
            </a:extLst>
          </p:cNvPr>
          <p:cNvSpPr>
            <a:spLocks noGrp="1"/>
          </p:cNvSpPr>
          <p:nvPr>
            <p:ph type="ctrTitle"/>
          </p:nvPr>
        </p:nvSpPr>
        <p:spPr/>
        <p:txBody>
          <a:bodyPr/>
          <a:lstStyle/>
          <a:p>
            <a:r>
              <a:rPr lang="fr-FR" dirty="0">
                <a:cs typeface="Calibri Light"/>
              </a:rPr>
              <a:t>Mes 2 métiers</a:t>
            </a:r>
            <a:endParaRPr lang="fr-FR" dirty="0"/>
          </a:p>
        </p:txBody>
      </p:sp>
      <p:sp>
        <p:nvSpPr>
          <p:cNvPr id="3" name="Sous-titre 2">
            <a:extLst>
              <a:ext uri="{FF2B5EF4-FFF2-40B4-BE49-F238E27FC236}">
                <a16:creationId xmlns:a16="http://schemas.microsoft.com/office/drawing/2014/main" id="{1FD7228D-2058-48F3-8A9B-8F4961B36B03}"/>
              </a:ext>
            </a:extLst>
          </p:cNvPr>
          <p:cNvSpPr>
            <a:spLocks noGrp="1"/>
          </p:cNvSpPr>
          <p:nvPr>
            <p:ph type="subTitle" idx="1"/>
          </p:nvPr>
        </p:nvSpPr>
        <p:spPr/>
        <p:txBody>
          <a:bodyPr vert="horz" lIns="91440" tIns="45720" rIns="91440" bIns="45720" rtlCol="0" anchor="t">
            <a:normAutofit/>
          </a:bodyPr>
          <a:lstStyle/>
          <a:p>
            <a:r>
              <a:rPr lang="fr-FR" dirty="0">
                <a:cs typeface="Calibri"/>
              </a:rPr>
              <a:t>Métier 1</a:t>
            </a:r>
          </a:p>
          <a:p>
            <a:r>
              <a:rPr lang="fr-FR" dirty="0">
                <a:cs typeface="Calibri"/>
              </a:rPr>
              <a:t>Métier 2</a:t>
            </a:r>
          </a:p>
        </p:txBody>
      </p:sp>
    </p:spTree>
    <p:extLst>
      <p:ext uri="{BB962C8B-B14F-4D97-AF65-F5344CB8AC3E}">
        <p14:creationId xmlns:p14="http://schemas.microsoft.com/office/powerpoint/2010/main" val="29660473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i="1" dirty="0">
                <a:cs typeface="Calibri Light"/>
              </a:rPr>
              <a:t>Métier 1</a:t>
            </a:r>
            <a:r>
              <a:rPr lang="fr-FR" dirty="0">
                <a:cs typeface="Calibri Light"/>
              </a:rPr>
              <a:t>: </a:t>
            </a:r>
            <a:r>
              <a:rPr lang="fr-FR" b="1" dirty="0">
                <a:ea typeface="+mj-lt"/>
                <a:cs typeface="+mj-lt"/>
              </a:rPr>
              <a:t>Ressemblances entre les intérêts que demandent ces métiers et mes intérêts</a:t>
            </a:r>
            <a:endParaRPr lang="fr-FR" b="1">
              <a:cs typeface="Calibri Light"/>
            </a:endParaRPr>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4681323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i="1" dirty="0">
                <a:cs typeface="Calibri Light"/>
              </a:rPr>
              <a:t>Métier 1</a:t>
            </a:r>
            <a:r>
              <a:rPr lang="fr-FR" dirty="0">
                <a:cs typeface="Calibri Light"/>
              </a:rPr>
              <a:t>: </a:t>
            </a:r>
            <a:r>
              <a:rPr lang="fr-FR" b="1" dirty="0">
                <a:ea typeface="+mj-lt"/>
                <a:cs typeface="+mj-lt"/>
              </a:rPr>
              <a:t>Ressemblances entre les qualités que demandent ces métiers et mes qualités</a:t>
            </a:r>
            <a:endParaRPr lang="fr-FR" b="1" dirty="0">
              <a:cs typeface="Calibri Light"/>
            </a:endParaRPr>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1542206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i="1" dirty="0">
                <a:cs typeface="Calibri Light"/>
              </a:rPr>
              <a:t>Métier 1</a:t>
            </a:r>
            <a:r>
              <a:rPr lang="fr-FR" dirty="0">
                <a:cs typeface="Calibri Light"/>
              </a:rPr>
              <a:t>: </a:t>
            </a:r>
            <a:r>
              <a:rPr lang="fr-FR" b="1" dirty="0">
                <a:ea typeface="+mj-lt"/>
                <a:cs typeface="+mj-lt"/>
              </a:rPr>
              <a:t>Ressemblances entre les aptitudes que demandent ces métiers et mes aptitudes</a:t>
            </a:r>
            <a:endParaRPr lang="fr-FR" b="1" dirty="0">
              <a:cs typeface="Calibri Light"/>
            </a:endParaRPr>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814799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i="1" dirty="0">
                <a:cs typeface="Calibri Light"/>
              </a:rPr>
              <a:t>Métier 2</a:t>
            </a:r>
            <a:r>
              <a:rPr lang="fr-FR" dirty="0">
                <a:cs typeface="Calibri Light"/>
              </a:rPr>
              <a:t>: </a:t>
            </a:r>
            <a:r>
              <a:rPr lang="fr-FR" b="1" dirty="0">
                <a:ea typeface="+mj-lt"/>
                <a:cs typeface="+mj-lt"/>
              </a:rPr>
              <a:t>Ressemblances entre les intérêts que demandent ces métiers et mes intérêts</a:t>
            </a:r>
            <a:endParaRPr lang="fr-FR" b="1">
              <a:cs typeface="Calibri Light"/>
            </a:endParaRPr>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7844151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i="1" dirty="0">
                <a:cs typeface="Calibri Light"/>
              </a:rPr>
              <a:t>Métier 2</a:t>
            </a:r>
            <a:r>
              <a:rPr lang="fr-FR" dirty="0">
                <a:cs typeface="Calibri Light"/>
              </a:rPr>
              <a:t>: </a:t>
            </a:r>
            <a:r>
              <a:rPr lang="fr-FR" b="1" dirty="0">
                <a:ea typeface="+mj-lt"/>
                <a:cs typeface="+mj-lt"/>
              </a:rPr>
              <a:t>Ressemblances entre les qualités que demandent ces métiers et mes qualités</a:t>
            </a:r>
            <a:endParaRPr lang="fr-FR" b="1" dirty="0">
              <a:cs typeface="Calibri Light"/>
            </a:endParaRPr>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5939354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i="1" dirty="0">
                <a:cs typeface="Calibri Light"/>
              </a:rPr>
              <a:t>Métier 2</a:t>
            </a:r>
            <a:r>
              <a:rPr lang="fr-FR" dirty="0">
                <a:cs typeface="Calibri Light"/>
              </a:rPr>
              <a:t>: </a:t>
            </a:r>
            <a:r>
              <a:rPr lang="fr-FR" b="1" dirty="0">
                <a:ea typeface="+mj-lt"/>
                <a:cs typeface="+mj-lt"/>
              </a:rPr>
              <a:t>Ressemblances entre les aptitudes que demandent ces métiers et mes aptitudes</a:t>
            </a:r>
            <a:endParaRPr lang="fr-FR" b="1" dirty="0">
              <a:cs typeface="Calibri Light"/>
            </a:endParaRPr>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8593777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normAutofit fontScale="90000"/>
          </a:bodyPr>
          <a:lstStyle/>
          <a:p>
            <a:r>
              <a:rPr lang="fr-FR" b="1" dirty="0">
                <a:ea typeface="+mj-lt"/>
                <a:cs typeface="+mj-lt"/>
              </a:rPr>
              <a:t>Lequel de ces métier (c’est peut-être un autre) choisirais tu en date d’aujourd’hui, et pourquoi. (4)</a:t>
            </a:r>
            <a:endParaRPr lang="fr-FR"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862677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0B6215-CF2E-4672-A2C0-4F452D5FC489}"/>
              </a:ext>
            </a:extLst>
          </p:cNvPr>
          <p:cNvSpPr>
            <a:spLocks noGrp="1"/>
          </p:cNvSpPr>
          <p:nvPr>
            <p:ph type="title"/>
          </p:nvPr>
        </p:nvSpPr>
        <p:spPr/>
        <p:txBody>
          <a:bodyPr/>
          <a:lstStyle/>
          <a:p>
            <a:r>
              <a:rPr lang="fr-FR" dirty="0">
                <a:cs typeface="Calibri Light"/>
              </a:rPr>
              <a:t>Mes intérêts</a:t>
            </a:r>
            <a:endParaRPr lang="fr-FR" dirty="0"/>
          </a:p>
        </p:txBody>
      </p:sp>
      <p:sp>
        <p:nvSpPr>
          <p:cNvPr id="3" name="Espace réservé du contenu 2">
            <a:extLst>
              <a:ext uri="{FF2B5EF4-FFF2-40B4-BE49-F238E27FC236}">
                <a16:creationId xmlns:a16="http://schemas.microsoft.com/office/drawing/2014/main" id="{B9354FA8-43DA-4954-9CB3-46D5F3F7D7AD}"/>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2081641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EA46B2-2621-49F1-A0ED-93675D5FE6E7}"/>
              </a:ext>
            </a:extLst>
          </p:cNvPr>
          <p:cNvSpPr>
            <a:spLocks noGrp="1"/>
          </p:cNvSpPr>
          <p:nvPr>
            <p:ph type="ctrTitle"/>
          </p:nvPr>
        </p:nvSpPr>
        <p:spPr/>
        <p:txBody>
          <a:bodyPr/>
          <a:lstStyle/>
          <a:p>
            <a:r>
              <a:rPr lang="fr-FR" b="1" dirty="0">
                <a:ea typeface="+mj-lt"/>
                <a:cs typeface="+mj-lt"/>
              </a:rPr>
              <a:t>Hypothèse de parcours</a:t>
            </a:r>
            <a:endParaRPr lang="fr-FR" dirty="0"/>
          </a:p>
        </p:txBody>
      </p:sp>
      <p:sp>
        <p:nvSpPr>
          <p:cNvPr id="3" name="Sous-titre 2">
            <a:extLst>
              <a:ext uri="{FF2B5EF4-FFF2-40B4-BE49-F238E27FC236}">
                <a16:creationId xmlns:a16="http://schemas.microsoft.com/office/drawing/2014/main" id="{74268917-98A2-48EB-8E97-B16AE7F01D93}"/>
              </a:ext>
            </a:extLst>
          </p:cNvPr>
          <p:cNvSpPr>
            <a:spLocks noGrp="1"/>
          </p:cNvSpPr>
          <p:nvPr>
            <p:ph type="subTitle" idx="1"/>
          </p:nvPr>
        </p:nvSpPr>
        <p:spPr/>
        <p:txBody>
          <a:bodyPr vert="horz" lIns="91440" tIns="45720" rIns="91440" bIns="45720" rtlCol="0" anchor="t">
            <a:normAutofit/>
          </a:bodyPr>
          <a:lstStyle/>
          <a:p>
            <a:r>
              <a:rPr lang="fr-FR" dirty="0">
                <a:cs typeface="Calibri"/>
              </a:rPr>
              <a:t>Pour le métier (page précédente... 39)</a:t>
            </a:r>
            <a:endParaRPr lang="fr-FR" dirty="0"/>
          </a:p>
        </p:txBody>
      </p:sp>
    </p:spTree>
    <p:extLst>
      <p:ext uri="{BB962C8B-B14F-4D97-AF65-F5344CB8AC3E}">
        <p14:creationId xmlns:p14="http://schemas.microsoft.com/office/powerpoint/2010/main" val="1702001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ea typeface="+mj-lt"/>
                <a:cs typeface="+mj-lt"/>
              </a:rPr>
              <a:t>Formation (D.E.P., Technique au Cégep ou Cégep pré-universitaire + Université)</a:t>
            </a:r>
            <a:endParaRPr lang="fr-FR"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813447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normAutofit fontScale="90000"/>
          </a:bodyPr>
          <a:lstStyle/>
          <a:p>
            <a:r>
              <a:rPr lang="fr-FR" b="1" dirty="0">
                <a:cs typeface="Calibri Light"/>
              </a:rPr>
              <a:t>Préalables (Cours du secondaire et, ou du Cégep que tu dois réussir pour être accepté dans ton programme</a:t>
            </a:r>
            <a:endParaRPr lang="fr-FR"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8793762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cs typeface="Calibri Light"/>
              </a:rPr>
              <a:t>Est-ce que le programme dans lequel tu veux t'inscrire est contingenté?  (Explique)</a:t>
            </a:r>
            <a:endParaRPr lang="fr-FR"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3395281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ea typeface="+mj-lt"/>
                <a:cs typeface="+mj-lt"/>
              </a:rPr>
              <a:t>Dans quelle(s) établissement(s) scolaire(s) iras-tu? </a:t>
            </a:r>
            <a:endParaRPr lang="fr-FR"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511157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normAutofit/>
          </a:bodyPr>
          <a:lstStyle/>
          <a:p>
            <a:r>
              <a:rPr lang="fr-FR" sz="2800" b="1" dirty="0">
                <a:ea typeface="+mj-lt"/>
                <a:cs typeface="+mj-lt"/>
              </a:rPr>
              <a:t>Quels sont les cours que tu suivras? (pour ceux qui vont à l'université, vous n’avez pas besoins de mettre les cours du préuniversitaire</a:t>
            </a:r>
            <a:endParaRPr lang="fr-FR" sz="2800"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4789064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a:xfrm>
            <a:off x="838200" y="379502"/>
            <a:ext cx="10515600" cy="1325563"/>
          </a:xfrm>
        </p:spPr>
        <p:txBody>
          <a:bodyPr vert="horz" lIns="91440" tIns="45720" rIns="91440" bIns="45720" rtlCol="0" anchor="ctr">
            <a:noAutofit/>
          </a:bodyPr>
          <a:lstStyle/>
          <a:p>
            <a:pPr lvl="1"/>
            <a:r>
              <a:rPr lang="fr-FR" sz="2400" b="1" dirty="0">
                <a:latin typeface="+mj-lt"/>
                <a:ea typeface="+mj-lt"/>
                <a:cs typeface="+mj-lt"/>
              </a:rPr>
              <a:t>Auras-tu besoin : de te trouver un appartement, d’avoir ton permis de conduire, de travailler, etc… (Explique ta réponse en me parlant de l’endroit de ta ou tes futures écoles et de ce que tu feras pendant tes études.)</a:t>
            </a:r>
            <a:endParaRPr lang="fr-FR" sz="2400" b="1"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1063813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EE0C60-FDA4-40F5-B584-5F8280C2026A}"/>
              </a:ext>
            </a:extLst>
          </p:cNvPr>
          <p:cNvSpPr>
            <a:spLocks noGrp="1"/>
          </p:cNvSpPr>
          <p:nvPr>
            <p:ph type="title"/>
          </p:nvPr>
        </p:nvSpPr>
        <p:spPr/>
        <p:txBody>
          <a:bodyPr/>
          <a:lstStyle/>
          <a:p>
            <a:pPr lvl="1"/>
            <a:r>
              <a:rPr lang="fr-FR" sz="3200" b="1" dirty="0">
                <a:latin typeface="+mj-lt"/>
                <a:ea typeface="+mj-lt"/>
                <a:cs typeface="+mj-lt"/>
              </a:rPr>
              <a:t>Si ton premier choix ne fonctionne pas, quel est ton plan « B »? (Nomme moi le métier et l’école ou tu irais).</a:t>
            </a:r>
            <a:endParaRPr lang="fr-FR" sz="3200" b="1" dirty="0"/>
          </a:p>
        </p:txBody>
      </p:sp>
      <p:sp>
        <p:nvSpPr>
          <p:cNvPr id="3" name="Espace réservé du contenu 2">
            <a:extLst>
              <a:ext uri="{FF2B5EF4-FFF2-40B4-BE49-F238E27FC236}">
                <a16:creationId xmlns:a16="http://schemas.microsoft.com/office/drawing/2014/main" id="{A325875B-4054-48D4-93E5-0C41DB8CE480}"/>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7147808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EE0C60-FDA4-40F5-B584-5F8280C2026A}"/>
              </a:ext>
            </a:extLst>
          </p:cNvPr>
          <p:cNvSpPr>
            <a:spLocks noGrp="1"/>
          </p:cNvSpPr>
          <p:nvPr>
            <p:ph type="title"/>
          </p:nvPr>
        </p:nvSpPr>
        <p:spPr/>
        <p:txBody>
          <a:bodyPr>
            <a:noAutofit/>
          </a:bodyPr>
          <a:lstStyle/>
          <a:p>
            <a:pPr lvl="1"/>
            <a:r>
              <a:rPr lang="fr-FR" sz="2800" b="1" dirty="0">
                <a:latin typeface="+mj-lt"/>
                <a:ea typeface="+mj-lt"/>
                <a:cs typeface="+mj-lt"/>
              </a:rPr>
              <a:t>Dans 10 ans, si tu pouvais décider aujourd’hui, que rêves-tu de faire professionnellement? (emploi + type d’entreprise  + tâches que tu aimerais faire dans l’entreprise)</a:t>
            </a:r>
            <a:endParaRPr lang="fr-FR" sz="2800" b="1" dirty="0"/>
          </a:p>
        </p:txBody>
      </p:sp>
      <p:sp>
        <p:nvSpPr>
          <p:cNvPr id="3" name="Espace réservé du contenu 2">
            <a:extLst>
              <a:ext uri="{FF2B5EF4-FFF2-40B4-BE49-F238E27FC236}">
                <a16:creationId xmlns:a16="http://schemas.microsoft.com/office/drawing/2014/main" id="{A325875B-4054-48D4-93E5-0C41DB8CE480}"/>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6047688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EE0C60-FDA4-40F5-B584-5F8280C2026A}"/>
              </a:ext>
            </a:extLst>
          </p:cNvPr>
          <p:cNvSpPr>
            <a:spLocks noGrp="1"/>
          </p:cNvSpPr>
          <p:nvPr>
            <p:ph type="title"/>
          </p:nvPr>
        </p:nvSpPr>
        <p:spPr/>
        <p:txBody>
          <a:bodyPr>
            <a:normAutofit/>
          </a:bodyPr>
          <a:lstStyle/>
          <a:p>
            <a:r>
              <a:rPr lang="fr-FR" sz="2800" b="1" dirty="0">
                <a:ea typeface="+mj-lt"/>
                <a:cs typeface="+mj-lt"/>
              </a:rPr>
              <a:t>Si tu avais à faire ta demande pour ta future école aujourd’hui, avec les notes que tu as, crois-tu que tu serais accepté?  Explique ce que tu feras pour continuer à réussir ou pour modifier certains comportements.</a:t>
            </a:r>
            <a:endParaRPr lang="fr-FR" sz="2800" b="1">
              <a:cs typeface="Calibri Light"/>
            </a:endParaRPr>
          </a:p>
        </p:txBody>
      </p:sp>
      <p:sp>
        <p:nvSpPr>
          <p:cNvPr id="3" name="Espace réservé du contenu 2">
            <a:extLst>
              <a:ext uri="{FF2B5EF4-FFF2-40B4-BE49-F238E27FC236}">
                <a16:creationId xmlns:a16="http://schemas.microsoft.com/office/drawing/2014/main" id="{A325875B-4054-48D4-93E5-0C41DB8CE480}"/>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341150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79E4B1-E1CC-4CF8-864D-BCC72C2218F8}"/>
              </a:ext>
            </a:extLst>
          </p:cNvPr>
          <p:cNvSpPr>
            <a:spLocks noGrp="1"/>
          </p:cNvSpPr>
          <p:nvPr>
            <p:ph type="title"/>
          </p:nvPr>
        </p:nvSpPr>
        <p:spPr/>
        <p:txBody>
          <a:bodyPr/>
          <a:lstStyle/>
          <a:p>
            <a:r>
              <a:rPr lang="fr-FR" dirty="0">
                <a:cs typeface="Calibri Light"/>
              </a:rPr>
              <a:t>Mes qualités</a:t>
            </a:r>
            <a:endParaRPr lang="fr-FR" dirty="0"/>
          </a:p>
        </p:txBody>
      </p:sp>
      <p:sp>
        <p:nvSpPr>
          <p:cNvPr id="3" name="Espace réservé du contenu 2">
            <a:extLst>
              <a:ext uri="{FF2B5EF4-FFF2-40B4-BE49-F238E27FC236}">
                <a16:creationId xmlns:a16="http://schemas.microsoft.com/office/drawing/2014/main" id="{61A8048E-EE92-4A80-A805-D19659C2FF2B}"/>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41624825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EE0C60-FDA4-40F5-B584-5F8280C2026A}"/>
              </a:ext>
            </a:extLst>
          </p:cNvPr>
          <p:cNvSpPr>
            <a:spLocks noGrp="1"/>
          </p:cNvSpPr>
          <p:nvPr>
            <p:ph type="title"/>
          </p:nvPr>
        </p:nvSpPr>
        <p:spPr/>
        <p:txBody>
          <a:bodyPr>
            <a:normAutofit/>
          </a:bodyPr>
          <a:lstStyle/>
          <a:p>
            <a:pPr lvl="1"/>
            <a:r>
              <a:rPr lang="fr-FR" sz="3600" b="1" dirty="0">
                <a:latin typeface="+mj-lt"/>
                <a:ea typeface="+mj-lt"/>
                <a:cs typeface="+mj-lt"/>
              </a:rPr>
              <a:t>Nomme 2 défis que tu devras relever pour atteindre tes objectifs de carrière.</a:t>
            </a:r>
            <a:endParaRPr lang="fr-FR" sz="3600" b="1" dirty="0"/>
          </a:p>
        </p:txBody>
      </p:sp>
      <p:sp>
        <p:nvSpPr>
          <p:cNvPr id="3" name="Espace réservé du contenu 2">
            <a:extLst>
              <a:ext uri="{FF2B5EF4-FFF2-40B4-BE49-F238E27FC236}">
                <a16:creationId xmlns:a16="http://schemas.microsoft.com/office/drawing/2014/main" id="{A325875B-4054-48D4-93E5-0C41DB8CE480}"/>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624426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C8AEE0-B493-4D8D-85ED-6B5326B53B05}"/>
              </a:ext>
            </a:extLst>
          </p:cNvPr>
          <p:cNvSpPr>
            <a:spLocks noGrp="1"/>
          </p:cNvSpPr>
          <p:nvPr>
            <p:ph type="title"/>
          </p:nvPr>
        </p:nvSpPr>
        <p:spPr/>
        <p:txBody>
          <a:bodyPr/>
          <a:lstStyle/>
          <a:p>
            <a:r>
              <a:rPr lang="fr-FR" dirty="0">
                <a:cs typeface="Calibri Light"/>
              </a:rPr>
              <a:t>Mes aptitudes</a:t>
            </a:r>
            <a:endParaRPr lang="fr-FR" dirty="0"/>
          </a:p>
        </p:txBody>
      </p:sp>
      <p:sp>
        <p:nvSpPr>
          <p:cNvPr id="3" name="Espace réservé du contenu 2">
            <a:extLst>
              <a:ext uri="{FF2B5EF4-FFF2-40B4-BE49-F238E27FC236}">
                <a16:creationId xmlns:a16="http://schemas.microsoft.com/office/drawing/2014/main" id="{07A4F0A1-AB07-456D-AE92-173200493FB6}"/>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4090941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2388A8-682C-422C-BDE4-DAE9384772BE}"/>
              </a:ext>
            </a:extLst>
          </p:cNvPr>
          <p:cNvSpPr>
            <a:spLocks noGrp="1"/>
          </p:cNvSpPr>
          <p:nvPr>
            <p:ph type="ctrTitle"/>
          </p:nvPr>
        </p:nvSpPr>
        <p:spPr/>
        <p:txBody>
          <a:bodyPr/>
          <a:lstStyle/>
          <a:p>
            <a:r>
              <a:rPr lang="fr-FR" b="1" dirty="0">
                <a:cs typeface="Calibri Light"/>
              </a:rPr>
              <a:t>L'Agence de voyage</a:t>
            </a:r>
            <a:endParaRPr lang="fr-FR" dirty="0"/>
          </a:p>
        </p:txBody>
      </p:sp>
      <p:sp>
        <p:nvSpPr>
          <p:cNvPr id="3" name="Sous-titre 2">
            <a:extLst>
              <a:ext uri="{FF2B5EF4-FFF2-40B4-BE49-F238E27FC236}">
                <a16:creationId xmlns:a16="http://schemas.microsoft.com/office/drawing/2014/main" id="{753F94F0-D037-4CE9-B163-95491CFCD14A}"/>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49630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cs typeface="Calibri Light" panose="020F0302020204030204"/>
              </a:rPr>
              <a:t>Mes forces dans ce projet</a:t>
            </a:r>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vert="horz" lIns="91440" tIns="45720" rIns="91440" bIns="45720" rtlCol="0" anchor="t">
            <a:normAutofit/>
          </a:bodyPr>
          <a:lstStyle/>
          <a:p>
            <a:pPr marL="0" indent="0">
              <a:buNone/>
            </a:pPr>
            <a:endParaRPr lang="fr-FR">
              <a:cs typeface="Calibri" panose="020F0502020204030204"/>
            </a:endParaRPr>
          </a:p>
        </p:txBody>
      </p:sp>
    </p:spTree>
    <p:extLst>
      <p:ext uri="{BB962C8B-B14F-4D97-AF65-F5344CB8AC3E}">
        <p14:creationId xmlns:p14="http://schemas.microsoft.com/office/powerpoint/2010/main" val="3360376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259BB-4A9D-451A-95BC-89276796D043}"/>
              </a:ext>
            </a:extLst>
          </p:cNvPr>
          <p:cNvSpPr>
            <a:spLocks noGrp="1"/>
          </p:cNvSpPr>
          <p:nvPr>
            <p:ph type="title"/>
          </p:nvPr>
        </p:nvSpPr>
        <p:spPr/>
        <p:txBody>
          <a:bodyPr/>
          <a:lstStyle/>
          <a:p>
            <a:r>
              <a:rPr lang="fr-FR" b="1" dirty="0">
                <a:ea typeface="+mj-lt"/>
                <a:cs typeface="+mj-lt"/>
              </a:rPr>
              <a:t>Code R.I.A.S.E.C (Mon code)</a:t>
            </a:r>
            <a:endParaRPr lang="fr-FR" dirty="0"/>
          </a:p>
        </p:txBody>
      </p:sp>
      <p:sp>
        <p:nvSpPr>
          <p:cNvPr id="3" name="Espace réservé du contenu 2">
            <a:extLst>
              <a:ext uri="{FF2B5EF4-FFF2-40B4-BE49-F238E27FC236}">
                <a16:creationId xmlns:a16="http://schemas.microsoft.com/office/drawing/2014/main" id="{27C9CDE8-A6C7-47B2-A1EE-41F16E95D732}"/>
              </a:ext>
            </a:extLst>
          </p:cNvPr>
          <p:cNvSpPr>
            <a:spLocks noGrp="1"/>
          </p:cNvSpPr>
          <p:nvPr>
            <p:ph idx="1"/>
          </p:nvPr>
        </p:nvSpPr>
        <p:spPr/>
        <p:txBody>
          <a:bodyPr vert="horz" lIns="91440" tIns="45720" rIns="91440" bIns="45720" rtlCol="0" anchor="t">
            <a:normAutofit/>
          </a:bodyPr>
          <a:lstStyle/>
          <a:p>
            <a:pPr marL="0" indent="0">
              <a:buNone/>
            </a:pPr>
            <a:endParaRPr lang="fr-FR">
              <a:cs typeface="Calibri" panose="020F0502020204030204"/>
            </a:endParaRPr>
          </a:p>
          <a:p>
            <a:pPr marL="0" indent="0">
              <a:buNone/>
            </a:pPr>
            <a:endParaRPr lang="fr-FR" dirty="0">
              <a:cs typeface="Calibri" panose="020F0502020204030204"/>
            </a:endParaRPr>
          </a:p>
        </p:txBody>
      </p:sp>
    </p:spTree>
    <p:extLst>
      <p:ext uri="{BB962C8B-B14F-4D97-AF65-F5344CB8AC3E}">
        <p14:creationId xmlns:p14="http://schemas.microsoft.com/office/powerpoint/2010/main" val="398990304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561</Words>
  <Application>Microsoft Office PowerPoint</Application>
  <PresentationFormat>Grand écran</PresentationFormat>
  <Paragraphs>54</Paragraphs>
  <Slides>50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50</vt:i4>
      </vt:variant>
    </vt:vector>
  </HeadingPairs>
  <TitlesOfParts>
    <vt:vector size="54" baseType="lpstr">
      <vt:lpstr>Arial</vt:lpstr>
      <vt:lpstr>Calibri</vt:lpstr>
      <vt:lpstr>Calibri Light</vt:lpstr>
      <vt:lpstr>Thème Office</vt:lpstr>
      <vt:lpstr>Bilan PPO</vt:lpstr>
      <vt:lpstr>Connaissance de soi</vt:lpstr>
      <vt:lpstr>Mes valeurs</vt:lpstr>
      <vt:lpstr>Mes intérêts</vt:lpstr>
      <vt:lpstr>Mes qualités</vt:lpstr>
      <vt:lpstr>Mes aptitudes</vt:lpstr>
      <vt:lpstr>L'Agence de voyage</vt:lpstr>
      <vt:lpstr>Mes forces dans ce projet</vt:lpstr>
      <vt:lpstr>Code R.I.A.S.E.C (Mon code)</vt:lpstr>
      <vt:lpstr>Code R.I.A.S.E.C (Signification)</vt:lpstr>
      <vt:lpstr>Métiers ayant des similitudes avec mon code</vt:lpstr>
      <vt:lpstr>En quoi mon code me ressemble</vt:lpstr>
      <vt:lpstr>Budget appartement</vt:lpstr>
      <vt:lpstr>Avantages de se trouver un appartement</vt:lpstr>
      <vt:lpstr>Désavantages de partir tôt</vt:lpstr>
      <vt:lpstr>Si j'avais le choix...</vt:lpstr>
      <vt:lpstr>CV/entrevue</vt:lpstr>
      <vt:lpstr>Pourquoi un CV doit-il être propre et sans faute?</vt:lpstr>
      <vt:lpstr>Comment peux-tu faire, aujourd’hui,  pour enrichir ton CV?</vt:lpstr>
      <vt:lpstr>3 éléments important lors d’une entrevue?</vt:lpstr>
      <vt:lpstr>QUESTION 1:  Pourquoi devrais-je te choisir toi comme employé(e)?</vt:lpstr>
      <vt:lpstr>QUESTION 2: Quel est ton principal défaut et que comptes-tu faire pour l’améliorer?</vt:lpstr>
      <vt:lpstr>Publicité</vt:lpstr>
      <vt:lpstr>Qu’est-ce qui fait qu’une publicité est meilleure qu’une autre? (4)</vt:lpstr>
      <vt:lpstr>Ma future maison</vt:lpstr>
      <vt:lpstr>Qu’est-ce qui est important de faire avant de s’acheter une maison?</vt:lpstr>
      <vt:lpstr>Avantages d'être propriétaire (3)</vt:lpstr>
      <vt:lpstr>Inconvénients d'être propriétaire (3)</vt:lpstr>
      <vt:lpstr>Carte de crédit</vt:lpstr>
      <vt:lpstr>Avantages d'avoir une carte de crédit (3)</vt:lpstr>
      <vt:lpstr>Inconvénients d'avoir une carte de crédit (3)</vt:lpstr>
      <vt:lpstr>Mes 2 métiers</vt:lpstr>
      <vt:lpstr>Métier 1: Ressemblances entre les intérêts que demandent ces métiers et mes intérêts</vt:lpstr>
      <vt:lpstr>Métier 1: Ressemblances entre les qualités que demandent ces métiers et mes qualités</vt:lpstr>
      <vt:lpstr>Métier 1: Ressemblances entre les aptitudes que demandent ces métiers et mes aptitudes</vt:lpstr>
      <vt:lpstr>Métier 2: Ressemblances entre les intérêts que demandent ces métiers et mes intérêts</vt:lpstr>
      <vt:lpstr>Métier 2: Ressemblances entre les qualités que demandent ces métiers et mes qualités</vt:lpstr>
      <vt:lpstr>Métier 2: Ressemblances entre les aptitudes que demandent ces métiers et mes aptitudes</vt:lpstr>
      <vt:lpstr>Lequel de ces métier (c’est peut-être un autre) choisirais tu en date d’aujourd’hui, et pourquoi. (4)</vt:lpstr>
      <vt:lpstr>Hypothèse de parcours</vt:lpstr>
      <vt:lpstr>Formation (D.E.P., Technique au Cégep ou Cégep pré-universitaire + Université)</vt:lpstr>
      <vt:lpstr>Préalables (Cours du secondaire et, ou du Cégep que tu dois réussir pour être accepté dans ton programme</vt:lpstr>
      <vt:lpstr>Est-ce que le programme dans lequel tu veux t'inscrire est contingenté?  (Explique)</vt:lpstr>
      <vt:lpstr>Dans quelle(s) établissement(s) scolaire(s) iras-tu? </vt:lpstr>
      <vt:lpstr>Quels sont les cours que tu suivras? (pour ceux qui vont à l'université, vous n’avez pas besoins de mettre les cours du préuniversitaire</vt:lpstr>
      <vt:lpstr>Auras-tu besoin : de te trouver un appartement, d’avoir ton permis de conduire, de travailler, etc… (Explique ta réponse en me parlant de l’endroit de ta ou tes futures écoles et de ce que tu feras pendant tes études.)</vt:lpstr>
      <vt:lpstr>Si ton premier choix ne fonctionne pas, quel est ton plan « B »? (Nomme moi le métier et l’école ou tu irais).</vt:lpstr>
      <vt:lpstr>Dans 10 ans, si tu pouvais décider aujourd’hui, que rêves-tu de faire professionnellement? (emploi + type d’entreprise  + tâches que tu aimerais faire dans l’entreprise)</vt:lpstr>
      <vt:lpstr>Si tu avais à faire ta demande pour ta future école aujourd’hui, avec les notes que tu as, crois-tu que tu serais accepté?  Explique ce que tu feras pour continuer à réussir ou pour modifier certains comportements.</vt:lpstr>
      <vt:lpstr>Nomme 2 défis que tu devras relever pour atteindre tes objectifs de carrière.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Martin Lasalle</dc:creator>
  <cp:lastModifiedBy>Martin Lasalle</cp:lastModifiedBy>
  <cp:revision>253</cp:revision>
  <dcterms:created xsi:type="dcterms:W3CDTF">2021-05-05T11:59:01Z</dcterms:created>
  <dcterms:modified xsi:type="dcterms:W3CDTF">2022-05-18T13:58:51Z</dcterms:modified>
</cp:coreProperties>
</file>